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728" r:id="rId2"/>
    <p:sldId id="733" r:id="rId3"/>
    <p:sldId id="726" r:id="rId4"/>
    <p:sldId id="729" r:id="rId5"/>
    <p:sldId id="732" r:id="rId6"/>
  </p:sldIdLst>
  <p:sldSz cx="9144000" cy="6858000" type="screen4x3"/>
  <p:notesSz cx="6797675" cy="9874250"/>
  <p:custShowLst>
    <p:custShow name="Section 1" id="0">
      <p:sldLst/>
    </p:custShow>
    <p:custShow name="Section 4" id="1">
      <p:sldLst/>
    </p:custShow>
    <p:custShow name="Section 5" id="2">
      <p:sldLst/>
    </p:custShow>
    <p:custShow name="Section 2" id="3">
      <p:sldLst/>
    </p:custShow>
    <p:custShow name="Section 3" id="4">
      <p:sldLst/>
    </p:custShow>
    <p:custShow name="Section 6" id="5">
      <p:sldLst/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CC"/>
    <a:srgbClr val="FF0000"/>
    <a:srgbClr val="009900"/>
    <a:srgbClr val="FFCC99"/>
    <a:srgbClr val="0099CC"/>
    <a:srgbClr val="990033"/>
    <a:srgbClr val="800000"/>
    <a:srgbClr val="FF66FF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1" autoAdjust="0"/>
    <p:restoredTop sz="94660"/>
  </p:normalViewPr>
  <p:slideViewPr>
    <p:cSldViewPr>
      <p:cViewPr>
        <p:scale>
          <a:sx n="80" d="100"/>
          <a:sy n="80" d="100"/>
        </p:scale>
        <p:origin x="-1200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34" d="100"/>
          <a:sy n="34" d="100"/>
        </p:scale>
        <p:origin x="-1572" y="-90"/>
      </p:cViewPr>
      <p:guideLst>
        <p:guide orient="horz" pos="311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621">
              <a:defRPr sz="1300" b="0"/>
            </a:lvl1pPr>
          </a:lstStyle>
          <a:p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862" y="0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300" b="0"/>
            </a:lvl1pPr>
          </a:lstStyle>
          <a:p>
            <a:endParaRPr lang="en-US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202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defTabSz="966621">
              <a:defRPr sz="1300" b="0"/>
            </a:lvl1pPr>
          </a:lstStyle>
          <a:p>
            <a:endParaRPr lang="en-US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862" y="9380202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300" b="0"/>
            </a:lvl1pPr>
          </a:lstStyle>
          <a:p>
            <a:fld id="{76C46EF2-2FEB-4EE8-AEDE-0FC4BB0636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10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621">
              <a:defRPr sz="1300" b="0"/>
            </a:lvl1pPr>
          </a:lstStyle>
          <a:p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62" y="0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300" b="0"/>
            </a:lvl1pPr>
          </a:lstStyle>
          <a:p>
            <a:endParaRPr lang="en-US"/>
          </a:p>
        </p:txBody>
      </p:sp>
      <p:sp>
        <p:nvSpPr>
          <p:cNvPr id="983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8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84" y="4690945"/>
            <a:ext cx="5436909" cy="4441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202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defTabSz="966621">
              <a:defRPr sz="1300" b="0"/>
            </a:lvl1pPr>
          </a:lstStyle>
          <a:p>
            <a:endParaRPr lang="en-US"/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62" y="9380202"/>
            <a:ext cx="2946276" cy="4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300" b="0"/>
            </a:lvl1pPr>
          </a:lstStyle>
          <a:p>
            <a:fld id="{2341242E-D0D6-4609-B697-F627878284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90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733800"/>
            <a:ext cx="6477000" cy="1524000"/>
          </a:xfrm>
        </p:spPr>
        <p:txBody>
          <a:bodyPr/>
          <a:lstStyle>
            <a:lvl1pPr marL="0" indent="0" algn="ctr">
              <a:defRPr sz="2800" b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102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572250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0AD88DE5-9CD2-4250-A343-9D2090B515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9" name="Rectangle 1031"/>
          <p:cNvSpPr>
            <a:spLocks noChangeArrowheads="1"/>
          </p:cNvSpPr>
          <p:nvPr userDrawn="1"/>
        </p:nvSpPr>
        <p:spPr bwMode="auto">
          <a:xfrm>
            <a:off x="0" y="4762"/>
            <a:ext cx="9144000" cy="68103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82" name="Picture 1034" descr="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6513"/>
            <a:ext cx="4445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Line 1035"/>
          <p:cNvSpPr>
            <a:spLocks noChangeShapeType="1"/>
          </p:cNvSpPr>
          <p:nvPr userDrawn="1"/>
        </p:nvSpPr>
        <p:spPr bwMode="auto">
          <a:xfrm>
            <a:off x="436563" y="6615113"/>
            <a:ext cx="8707437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0BED41AA-002C-400C-9E2A-A23756BD25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8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533400"/>
            <a:ext cx="2057400" cy="29718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533400"/>
            <a:ext cx="6019800" cy="2971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750AD3E6-3993-48BE-A24F-F3F747AC05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65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447800"/>
            <a:ext cx="38481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33900" y="1447800"/>
            <a:ext cx="3848100" cy="95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33900" y="2552700"/>
            <a:ext cx="3848100" cy="95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858000" y="655796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59DE377F-B5B8-4D86-97F5-2A5EA8C618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Text Box 144"/>
          <p:cNvSpPr txBox="1">
            <a:spLocks noChangeArrowheads="1"/>
          </p:cNvSpPr>
          <p:nvPr userDrawn="1"/>
        </p:nvSpPr>
        <p:spPr bwMode="auto">
          <a:xfrm>
            <a:off x="5638800" y="6400800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900" b="0" i="1" dirty="0">
                <a:solidFill>
                  <a:srgbClr val="CC0000"/>
                </a:solidFill>
              </a:rPr>
              <a:t>Source: </a:t>
            </a:r>
            <a:r>
              <a:rPr lang="en-US" sz="900" b="0" i="1" dirty="0">
                <a:solidFill>
                  <a:srgbClr val="0000FF"/>
                </a:solidFill>
              </a:rPr>
              <a:t>Gallup Pakistan- BHC National Public Opinion Poll </a:t>
            </a:r>
            <a:r>
              <a:rPr lang="en-US" sz="900" b="0" i="1" dirty="0" smtClean="0">
                <a:solidFill>
                  <a:srgbClr val="0000FF"/>
                </a:solidFill>
              </a:rPr>
              <a:t>2012</a:t>
            </a:r>
            <a:endParaRPr lang="en-US" sz="900" b="0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0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C50FD4F0-214A-4A92-A75E-034E3BC3C0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54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64EFCA31-029E-4B03-8CB9-F44C134475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70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3848100" cy="205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447800"/>
            <a:ext cx="3848100" cy="205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18BB16A8-0E89-430B-AC1D-A82CC87FC45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ext Box 144"/>
          <p:cNvSpPr txBox="1">
            <a:spLocks noChangeArrowheads="1"/>
          </p:cNvSpPr>
          <p:nvPr userDrawn="1"/>
        </p:nvSpPr>
        <p:spPr bwMode="auto">
          <a:xfrm>
            <a:off x="5638800" y="6400800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900" b="0" i="1" dirty="0">
                <a:solidFill>
                  <a:srgbClr val="CC0000"/>
                </a:solidFill>
              </a:rPr>
              <a:t>Source: </a:t>
            </a:r>
            <a:r>
              <a:rPr lang="en-US" sz="900" b="0" i="1" dirty="0">
                <a:solidFill>
                  <a:srgbClr val="0000FF"/>
                </a:solidFill>
              </a:rPr>
              <a:t>Gallup Pakistan- BHC National Public Opinion Poll </a:t>
            </a:r>
            <a:r>
              <a:rPr lang="en-US" sz="900" b="0" i="1" dirty="0" smtClean="0">
                <a:solidFill>
                  <a:srgbClr val="0000FF"/>
                </a:solidFill>
              </a:rPr>
              <a:t>2012</a:t>
            </a:r>
            <a:endParaRPr lang="en-US" sz="900" b="0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60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32EA03E3-D893-4F9A-8B1B-4DE0F072742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Text Box 144"/>
          <p:cNvSpPr txBox="1">
            <a:spLocks noChangeArrowheads="1"/>
          </p:cNvSpPr>
          <p:nvPr userDrawn="1"/>
        </p:nvSpPr>
        <p:spPr bwMode="auto">
          <a:xfrm>
            <a:off x="5638800" y="6400800"/>
            <a:ext cx="426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900" b="0" i="1" dirty="0">
                <a:solidFill>
                  <a:srgbClr val="CC0000"/>
                </a:solidFill>
              </a:rPr>
              <a:t>Source: </a:t>
            </a:r>
            <a:r>
              <a:rPr lang="en-US" sz="900" b="0" i="1" dirty="0">
                <a:solidFill>
                  <a:srgbClr val="0000FF"/>
                </a:solidFill>
              </a:rPr>
              <a:t>Gallup Pakistan- BHC National Public Opinion Poll </a:t>
            </a:r>
            <a:r>
              <a:rPr lang="en-US" sz="900" b="0" i="1" dirty="0" smtClean="0">
                <a:solidFill>
                  <a:srgbClr val="0000FF"/>
                </a:solidFill>
              </a:rPr>
              <a:t>2012</a:t>
            </a:r>
            <a:endParaRPr lang="en-US" sz="900" b="0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98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762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6A01EF1E-9F97-4A89-B012-F8E526082F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EE976782-CBDC-40BA-B555-636C264A76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2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3394ED08-0A29-41AA-BE5B-41D885BD85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5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</a:t>
            </a:r>
            <a:fld id="{ACF1DF80-50A5-45CA-9028-43B23080EA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3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47800"/>
            <a:ext cx="78486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4763"/>
            <a:ext cx="9144000" cy="6905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57963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8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Page </a:t>
            </a:r>
            <a:fld id="{8392E0F0-12A5-4E79-802C-B9B44269A54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8" name="Picture 14" descr="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6513"/>
            <a:ext cx="4445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9" name="Line 15"/>
          <p:cNvSpPr>
            <a:spLocks noChangeShapeType="1"/>
          </p:cNvSpPr>
          <p:nvPr userDrawn="1"/>
        </p:nvSpPr>
        <p:spPr bwMode="auto">
          <a:xfrm>
            <a:off x="436563" y="6615113"/>
            <a:ext cx="8707437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Cambria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o"/>
        <a:defRPr sz="2000">
          <a:solidFill>
            <a:schemeClr val="accent2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7646" y="272590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/>
              <a:t>CHINA </a:t>
            </a:r>
            <a:br>
              <a:rPr lang="en-US" sz="6000" b="1" dirty="0" smtClean="0"/>
            </a:br>
            <a:r>
              <a:rPr lang="en-US" sz="6000" b="1" dirty="0" smtClean="0"/>
              <a:t>STUDY CIRCLE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6500" y="1619250"/>
            <a:ext cx="6400800" cy="1447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>
                    <a:lumMod val="50000"/>
                  </a:schemeClr>
                </a:solidFill>
              </a:rPr>
              <a:t>Islamabad’s Informal</a:t>
            </a:r>
            <a:endParaRPr lang="en-US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Image result for globe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1928564" cy="212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Image result for china flag"/>
          <p:cNvSpPr>
            <a:spLocks noChangeAspect="1" noChangeArrowheads="1"/>
          </p:cNvSpPr>
          <p:nvPr/>
        </p:nvSpPr>
        <p:spPr bwMode="auto">
          <a:xfrm>
            <a:off x="129646" y="-180578"/>
            <a:ext cx="2540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china flag"/>
          <p:cNvSpPr>
            <a:spLocks noChangeAspect="1" noChangeArrowheads="1"/>
          </p:cNvSpPr>
          <p:nvPr/>
        </p:nvSpPr>
        <p:spPr bwMode="auto">
          <a:xfrm>
            <a:off x="256646" y="9922"/>
            <a:ext cx="2540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Image result for china flag"/>
          <p:cNvSpPr>
            <a:spLocks noChangeAspect="1" noChangeArrowheads="1"/>
          </p:cNvSpPr>
          <p:nvPr/>
        </p:nvSpPr>
        <p:spPr bwMode="auto">
          <a:xfrm>
            <a:off x="383646" y="200422"/>
            <a:ext cx="2540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Image result for china fla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743200"/>
            <a:ext cx="1828800" cy="144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1295400" y="4876800"/>
            <a:ext cx="64008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Fourteenth </a:t>
            </a:r>
            <a:r>
              <a:rPr lang="en-US" sz="3600" dirty="0" smtClean="0"/>
              <a:t>Session</a:t>
            </a:r>
          </a:p>
          <a:p>
            <a:endParaRPr lang="en-US" sz="3600" dirty="0"/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2971800" y="106991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</a:rPr>
              <a:t>MONTHLY AGENDA </a:t>
            </a:r>
            <a:endParaRPr lang="en-US" sz="1600" b="0" dirty="0">
              <a:solidFill>
                <a:schemeClr val="tx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142458" y="26746"/>
            <a:ext cx="23721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Session #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14        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</a:b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(March </a:t>
            </a: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2018)</a:t>
            </a:r>
            <a:endParaRPr lang="en-US" sz="1200" b="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35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71C83861-BC47-43EA-B6BC-4BAC46654F65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2971800" y="106991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</a:rPr>
              <a:t>MONTHLY AGENDA</a:t>
            </a:r>
            <a:endParaRPr lang="en-US" sz="1600" b="0" dirty="0">
              <a:solidFill>
                <a:schemeClr val="tx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-76200" y="838200"/>
            <a:ext cx="929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smtClean="0">
                <a:solidFill>
                  <a:srgbClr val="FF0000"/>
                </a:solidFill>
                <a:latin typeface="Cambria" pitchFamily="18" charset="0"/>
              </a:rPr>
              <a:t>ISLAMABAD’S INFORMAL CHINA STUDY CIRCLE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304800" y="1533465"/>
            <a:ext cx="8534400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i="1" u="sng" dirty="0" smtClean="0">
                <a:solidFill>
                  <a:srgbClr val="0033CC"/>
                </a:solidFill>
              </a:rPr>
              <a:t>WHO ARE WE?</a:t>
            </a:r>
          </a:p>
          <a:p>
            <a:endParaRPr lang="en-US" sz="1600" b="0" dirty="0" smtClean="0"/>
          </a:p>
          <a:p>
            <a:r>
              <a:rPr lang="en-US" b="0" dirty="0" smtClean="0"/>
              <a:t>The study circle is a monthly get-together to share our collective work in whatever form the work is available as of this morning!</a:t>
            </a:r>
          </a:p>
          <a:p>
            <a:endParaRPr lang="en-US" b="0" dirty="0" smtClean="0"/>
          </a:p>
          <a:p>
            <a:r>
              <a:rPr lang="en-US" b="0" dirty="0" smtClean="0"/>
              <a:t>Our work remains work in progress and un-finished because we are  perpetually  on the look out for new ideas, improvements and revisions.</a:t>
            </a:r>
          </a:p>
          <a:p>
            <a:endParaRPr lang="en-US" b="0" dirty="0" smtClean="0"/>
          </a:p>
          <a:p>
            <a:r>
              <a:rPr lang="en-US" b="0" dirty="0" smtClean="0"/>
              <a:t>The study circle is both informal and based on voluntary work. We all learn as well as contribute by way of our understanding.</a:t>
            </a:r>
          </a:p>
          <a:p>
            <a:endParaRPr lang="en-US" b="0" dirty="0" smtClean="0"/>
          </a:p>
          <a:p>
            <a:r>
              <a:rPr lang="en-US" b="0" dirty="0" smtClean="0"/>
              <a:t>The </a:t>
            </a:r>
            <a:r>
              <a:rPr lang="en-US" b="0" dirty="0" err="1" smtClean="0"/>
              <a:t>WhatsApp</a:t>
            </a:r>
            <a:r>
              <a:rPr lang="en-US" b="0" dirty="0" smtClean="0"/>
              <a:t> group is an important spill-over of the study circle. It keeps us mutually engaged between one meeting and the next.</a:t>
            </a:r>
          </a:p>
          <a:p>
            <a:endParaRPr lang="en-US" b="0" dirty="0" smtClean="0"/>
          </a:p>
          <a:p>
            <a:r>
              <a:rPr lang="en-US" b="0" dirty="0" smtClean="0"/>
              <a:t>As an informal and voluntary group it complements other formal organizations each of whom contribute in their own way.</a:t>
            </a:r>
            <a:r>
              <a:rPr lang="en-US" sz="1600" b="0" dirty="0" smtClean="0"/>
              <a:t/>
            </a:r>
            <a:br>
              <a:rPr lang="en-US" sz="1600" b="0" dirty="0" smtClean="0"/>
            </a:br>
            <a:endParaRPr lang="en-US" sz="1600" b="0" dirty="0" smtClean="0"/>
          </a:p>
          <a:p>
            <a:pPr>
              <a:spcBef>
                <a:spcPct val="50000"/>
              </a:spcBef>
            </a:pPr>
            <a:endParaRPr lang="en-US" sz="1600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42458" y="26746"/>
            <a:ext cx="23721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Session #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14         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</a:b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(March </a:t>
            </a: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2018)</a:t>
            </a:r>
            <a:endParaRPr lang="en-US" sz="1200" b="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71C83861-BC47-43EA-B6BC-4BAC46654F65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2971800" y="106991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</a:rPr>
              <a:t>MONTHLY AGENDA</a:t>
            </a:r>
            <a:endParaRPr lang="en-US" sz="1600" b="0" dirty="0">
              <a:solidFill>
                <a:schemeClr val="tx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0" y="698212"/>
            <a:ext cx="929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smtClean="0">
                <a:solidFill>
                  <a:srgbClr val="FF0000"/>
                </a:solidFill>
                <a:latin typeface="Cambria" pitchFamily="18" charset="0"/>
              </a:rPr>
              <a:t>ISLAMABAD’S INFORMAL CHINA STUDY CIRCLE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334000" y="1371600"/>
            <a:ext cx="3199327" cy="1143000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334000" y="2698644"/>
            <a:ext cx="3199326" cy="1143000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334000" y="3962400"/>
            <a:ext cx="3200399" cy="1295400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628898" y="5410200"/>
            <a:ext cx="3695701" cy="1066800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74119" y="2389292"/>
            <a:ext cx="3429000" cy="1780504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 rot="2090536" flipH="1" flipV="1">
            <a:off x="3639086" y="3817498"/>
            <a:ext cx="1561027" cy="59564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 flipH="1" flipV="1">
            <a:off x="3753791" y="2917063"/>
            <a:ext cx="1445913" cy="59564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02954" y="1282986"/>
            <a:ext cx="33166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u="sng" dirty="0"/>
              <a:t>WHO ARE WE?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72637" y="1413456"/>
            <a:ext cx="32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/>
              <a:t>Study Circle Objective:</a:t>
            </a:r>
          </a:p>
          <a:p>
            <a:pPr algn="ctr"/>
            <a:r>
              <a:rPr lang="en-US" sz="1600" dirty="0" smtClean="0">
                <a:solidFill>
                  <a:schemeClr val="accent2"/>
                </a:solidFill>
              </a:rPr>
              <a:t>RAISING THE CAPACITY OF THOSE ATTENDING THROUGH MUTUAL LEARNING 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0" y="2761446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EMPOWERED INDIVIDUALS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34000" y="3962400"/>
            <a:ext cx="3200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EMPOWERED INSTITUTIONS</a:t>
            </a:r>
          </a:p>
          <a:p>
            <a:pPr algn="ctr"/>
            <a:r>
              <a:rPr lang="en-US" dirty="0" smtClean="0">
                <a:solidFill>
                  <a:schemeClr val="accent2"/>
                </a:solidFill>
              </a:rPr>
              <a:t> to which the individuals belong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19348" y="5461337"/>
            <a:ext cx="40005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THE STUDY CIRCLE is an </a:t>
            </a:r>
          </a:p>
          <a:p>
            <a:pPr algn="ctr"/>
            <a:r>
              <a:rPr lang="en-US" sz="2000" dirty="0" smtClean="0">
                <a:solidFill>
                  <a:schemeClr val="accent2"/>
                </a:solidFill>
              </a:rPr>
              <a:t>INFORMAL PLATFORM FOR EDUCATIONAL VALUE ONLY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4119" y="2617824"/>
            <a:ext cx="35081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</a:rPr>
              <a:t>Influence on POLICY AND GOVERNANCE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8763000" y="1600200"/>
            <a:ext cx="114300" cy="472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8550499" y="1600200"/>
            <a:ext cx="326801" cy="111761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5" name="Right Arrow 34"/>
          <p:cNvSpPr/>
          <p:nvPr/>
        </p:nvSpPr>
        <p:spPr bwMode="auto">
          <a:xfrm flipH="1" flipV="1">
            <a:off x="6395165" y="6092484"/>
            <a:ext cx="2369177" cy="32041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42458" y="26746"/>
            <a:ext cx="23721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Session #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14         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</a:b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(March </a:t>
            </a: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2018)</a:t>
            </a:r>
            <a:endParaRPr lang="en-US" sz="1200" b="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71C83861-BC47-43EA-B6BC-4BAC46654F65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2971800" y="106991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</a:rPr>
              <a:t>MONTHLY AGENDA</a:t>
            </a:r>
            <a:endParaRPr lang="en-US" sz="1600" b="0" dirty="0">
              <a:solidFill>
                <a:schemeClr val="tx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266700" y="877669"/>
            <a:ext cx="8534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Cambria" pitchFamily="18" charset="0"/>
              </a:rPr>
              <a:t>AGENDA FOR TODAY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457200" y="1847195"/>
            <a:ext cx="815340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AutoNum type="arabicParenR"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Networking of participants and special guests of the session</a:t>
            </a:r>
            <a:b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</a:b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2)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ntroduction to the Chinese New Year 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(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Zamir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 Ahmed </a:t>
            </a:r>
            <a:r>
              <a:rPr lang="en-US" sz="2800" dirty="0" err="1" smtClean="0">
                <a:solidFill>
                  <a:srgbClr val="002060"/>
                </a:solidFill>
                <a:latin typeface="Cambria" pitchFamily="18" charset="0"/>
              </a:rPr>
              <a:t>Awan</a:t>
            </a:r>
            <a:r>
              <a:rPr lang="en-US" sz="2800" dirty="0" smtClean="0">
                <a:solidFill>
                  <a:srgbClr val="002060"/>
                </a:solidFill>
                <a:latin typeface="Cambria" pitchFamily="18" charset="0"/>
              </a:rPr>
              <a:t>)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3)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Monthly Update on OBOR- Sources and Publications (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Neelum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Javed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)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42458" y="26746"/>
            <a:ext cx="23721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Session #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14         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</a:b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(March </a:t>
            </a: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2018)</a:t>
            </a:r>
            <a:endParaRPr lang="en-US" sz="1200" b="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</a:t>
            </a:r>
            <a:fld id="{71C83861-BC47-43EA-B6BC-4BAC46654F65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2971800" y="106991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</a:rPr>
              <a:t>MONTHLY AGENDA</a:t>
            </a:r>
            <a:endParaRPr lang="en-US" sz="1600" b="0" dirty="0">
              <a:solidFill>
                <a:schemeClr val="tx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761999" y="2010013"/>
            <a:ext cx="7772401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4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)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Belt &amp; Road- an Overview of 2017(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Tatheer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Shirazi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)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5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)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Monthly Update on News about CPEC (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Shahzad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Qasim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)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42458" y="26746"/>
            <a:ext cx="23721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Session #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14         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</a:b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(March </a:t>
            </a:r>
            <a:r>
              <a:rPr lang="en-US" sz="1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ambria" pitchFamily="18" charset="0"/>
              </a:rPr>
              <a:t>2018)</a:t>
            </a:r>
            <a:endParaRPr lang="en-US" sz="1200" b="0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49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0000"/>
      </a:accent1>
      <a:accent2>
        <a:srgbClr val="333399"/>
      </a:accent2>
      <a:accent3>
        <a:srgbClr val="FFFF00"/>
      </a:accent3>
      <a:accent4>
        <a:srgbClr val="7030A0"/>
      </a:accent4>
      <a:accent5>
        <a:srgbClr val="33CC33"/>
      </a:accent5>
      <a:accent6>
        <a:srgbClr val="44969F"/>
      </a:accent6>
      <a:hlink>
        <a:srgbClr val="009999"/>
      </a:hlink>
      <a:folHlink>
        <a:srgbClr val="BF2600"/>
      </a:folHlink>
    </a:clrScheme>
    <a:fontScheme name="Default Design">
      <a:majorFont>
        <a:latin typeface="Cambria"/>
        <a:ea typeface=""/>
        <a:cs typeface="Arial"/>
      </a:majorFont>
      <a:minorFont>
        <a:latin typeface="Cambri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8484</TotalTime>
  <Words>163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  <vt:variant>
        <vt:lpstr>Custom Shows</vt:lpstr>
      </vt:variant>
      <vt:variant>
        <vt:i4>6</vt:i4>
      </vt:variant>
    </vt:vector>
  </HeadingPairs>
  <TitlesOfParts>
    <vt:vector size="12" baseType="lpstr">
      <vt:lpstr>Default Design</vt:lpstr>
      <vt:lpstr>CHINA  STUDY CIRCLE</vt:lpstr>
      <vt:lpstr>PowerPoint Presentation</vt:lpstr>
      <vt:lpstr>PowerPoint Presentation</vt:lpstr>
      <vt:lpstr>PowerPoint Presentation</vt:lpstr>
      <vt:lpstr>PowerPoint Presentation</vt:lpstr>
      <vt:lpstr>Section 1</vt:lpstr>
      <vt:lpstr>Section 4</vt:lpstr>
      <vt:lpstr>Section 5</vt:lpstr>
      <vt:lpstr>Section 2</vt:lpstr>
      <vt:lpstr>Section 3</vt:lpstr>
      <vt:lpstr>Section 6</vt:lpstr>
    </vt:vector>
  </TitlesOfParts>
  <Company>Gallup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tanya</dc:creator>
  <cp:lastModifiedBy>Maham Salim</cp:lastModifiedBy>
  <cp:revision>2384</cp:revision>
  <cp:lastPrinted>2013-08-27T05:29:00Z</cp:lastPrinted>
  <dcterms:created xsi:type="dcterms:W3CDTF">2011-02-07T07:47:38Z</dcterms:created>
  <dcterms:modified xsi:type="dcterms:W3CDTF">2018-03-07T15:02:34Z</dcterms:modified>
</cp:coreProperties>
</file>